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1" r:id="rId7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altLang="en-US" sz="4445" b="1" dirty="0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РМО </a:t>
            </a:r>
            <a:br>
              <a:rPr lang="ru-RU" altLang="en-US" sz="4445" b="1" dirty="0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4445" b="1" dirty="0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учителей физической культуры</a:t>
            </a:r>
            <a:endParaRPr lang="ru-RU" altLang="en-US" sz="4445" b="1" dirty="0">
              <a:solidFill>
                <a:srgbClr val="C00000"/>
              </a:soli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20000"/>
          </a:bodyPr>
          <a:lstStyle/>
          <a:p>
            <a:r>
              <a:rPr lang="ru-RU" altLang="en-US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Тема: </a:t>
            </a:r>
            <a:r>
              <a:rPr lang="ru-RU" altLang="en-US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Региональная диагностика профессиональных компетенций учителей </a:t>
            </a:r>
            <a:r>
              <a:rPr lang="ru-RU" altLang="en-US" sz="4000"/>
              <a:t> </a:t>
            </a:r>
            <a:endParaRPr lang="ru-RU" altLang="en-US" sz="4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" name="Таблица 4"/>
          <p:cNvGraphicFramePr/>
          <p:nvPr/>
        </p:nvGraphicFramePr>
        <p:xfrm>
          <a:off x="1828800" y="960120"/>
          <a:ext cx="9903460" cy="592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165"/>
                <a:gridCol w="2441575"/>
                <a:gridCol w="4617720"/>
              </a:tblGrid>
              <a:tr h="10883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/>
                        <a:t>Результативность </a:t>
                      </a:r>
                      <a:endParaRPr lang="ru-RU" altLang="en-US"/>
                    </a:p>
                    <a:p>
                      <a:pPr algn="ctr">
                        <a:buNone/>
                      </a:pPr>
                      <a:r>
                        <a:rPr lang="ru-RU" altLang="en-US"/>
                        <a:t>диагностики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/>
                        <a:t>Дефицитарный </a:t>
                      </a:r>
                      <a:endParaRPr lang="ru-RU" altLang="en-US"/>
                    </a:p>
                    <a:p>
                      <a:pPr algn="ctr">
                        <a:buNone/>
                      </a:pPr>
                      <a:r>
                        <a:rPr lang="ru-RU" altLang="en-US"/>
                        <a:t>уровень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/>
                        <a:t>Рекомендации по способам </a:t>
                      </a:r>
                      <a:endParaRPr lang="ru-RU" altLang="en-US"/>
                    </a:p>
                    <a:p>
                      <a:pPr algn="ctr">
                        <a:buNone/>
                      </a:pPr>
                      <a:r>
                        <a:rPr lang="ru-RU" altLang="en-US"/>
                        <a:t>восполнения предметных </a:t>
                      </a:r>
                      <a:endParaRPr lang="ru-RU" altLang="en-US"/>
                    </a:p>
                    <a:p>
                      <a:pPr algn="ctr">
                        <a:buNone/>
                      </a:pPr>
                      <a:r>
                        <a:rPr lang="ru-RU" altLang="en-US"/>
                        <a:t>дефицитов</a:t>
                      </a:r>
                      <a:endParaRPr lang="ru-RU" altLang="en-US"/>
                    </a:p>
                  </a:txBody>
                  <a:tcPr/>
                </a:tc>
              </a:tr>
              <a:tr h="108839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менее 60% выполнения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диагностических </a:t>
                      </a:r>
                      <a:endParaRPr lang="ru-RU" altLang="en-US"/>
                    </a:p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Высокий 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Профессиональное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развитие по технологии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заданий индивидуального плана</a:t>
                      </a:r>
                      <a:endParaRPr lang="ru-RU" altLang="en-US"/>
                    </a:p>
                  </a:txBody>
                  <a:tcPr/>
                </a:tc>
              </a:tr>
              <a:tr h="108839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61-80% выполнения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диагностических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заданий</a:t>
                      </a:r>
                      <a:endParaRPr lang="ru-RU" altLang="en-US"/>
                    </a:p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Средний 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Профессиональное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развитие по технологии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индивидуального плана или повышение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квалификации по предметным программам</a:t>
                      </a:r>
                      <a:endParaRPr lang="ru-RU" altLang="en-US"/>
                    </a:p>
                  </a:txBody>
                  <a:tcPr/>
                </a:tc>
              </a:tr>
              <a:tr h="108839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81-100% выполнения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диагностических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заданий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Минимальный или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отсутствие дефицита</a:t>
                      </a:r>
                      <a:endParaRPr lang="ru-RU" altLang="en-US"/>
                    </a:p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Профессиональнее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развитие в области предметных компетенций на основе неформального и 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информального образования</a:t>
                      </a:r>
                      <a:endParaRPr lang="ru-RU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62855"/>
          </a:xfrm>
        </p:spPr>
        <p:txBody>
          <a:bodyPr>
            <a:normAutofit/>
          </a:bodyPr>
          <a:p>
            <a:pPr algn="ctr"/>
            <a:r>
              <a:rPr lang="ru-RU" altLang="en-US" sz="311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Региональную диагностику профессиональных компетенций учителей, которая проводится в рамках реализации мероприятий по развитию системы управления и оценки качеством образования, в рамках проведения мониторинговых мероприятий по выявлению состояния обеспечения профессионального развития педагогических работников.</a:t>
            </a:r>
            <a:endParaRPr lang="ru-RU" altLang="en-US" sz="311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2135"/>
          </a:xfrm>
        </p:spPr>
        <p:txBody>
          <a:bodyPr>
            <a:normAutofit/>
          </a:bodyPr>
          <a:p>
            <a:pPr algn="l"/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Диагностическая работа состоит из 25 заданий с кратким ответом. </a:t>
            </a:r>
            <a:b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Задания направлены на выявление уровня сформированности предметной</a:t>
            </a:r>
            <a:b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 (10 заданий), </a:t>
            </a:r>
            <a:b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методической (7 заданий),</a:t>
            </a:r>
            <a:b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 психолого-педагогической (5 заданий), коммуникативной (3задания) </a:t>
            </a:r>
            <a:b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компетентностей учителей. </a:t>
            </a:r>
            <a:endParaRPr lang="ru-RU" altLang="en-US" sz="3555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67680"/>
          </a:xfrm>
        </p:spPr>
        <p:txBody>
          <a:bodyPr>
            <a:normAutofit/>
          </a:bodyPr>
          <a:p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Диагностическая работа состоит из 25 заданий с кратким ответом. </a:t>
            </a:r>
            <a:b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555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Задания направлены на выявление уровня сформированности предметной, методической, психолого-педагогической, коммуникативной компетентностей учителей.</a:t>
            </a:r>
            <a:endParaRPr lang="ru-RU" altLang="en-US" sz="3555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2605" y="231775"/>
            <a:ext cx="11406505" cy="1277620"/>
          </a:xfrm>
        </p:spPr>
        <p:txBody>
          <a:bodyPr>
            <a:normAutofit/>
          </a:bodyPr>
          <a:p>
            <a: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Задания направлены на выявление уровня сформированности предметной </a:t>
            </a:r>
            <a:r>
              <a:rPr lang="ru-RU" altLang="en-US" sz="266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  <a:sym typeface="+mn-ea"/>
              </a:rPr>
              <a:t>компетентности учителя.</a:t>
            </a:r>
            <a: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(10 заданий)</a:t>
            </a:r>
            <a:endParaRPr lang="ru-RU" altLang="en-US" sz="2665">
              <a:solidFill>
                <a:srgbClr val="C00000"/>
              </a:soli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orient="vert" idx="1"/>
          </p:nvPr>
        </p:nvSpPr>
        <p:spPr>
          <a:xfrm>
            <a:off x="253365" y="1509395"/>
            <a:ext cx="11675745" cy="4667885"/>
          </a:xfrm>
        </p:spPr>
        <p:txBody>
          <a:bodyPr vert="horz">
            <a:normAutofit fontScale="90000" lnSpcReduction="10000"/>
          </a:bodyPr>
          <a:p>
            <a:pPr>
              <a:lnSpc>
                <a:spcPct val="100000"/>
              </a:lnSpc>
            </a:pPr>
            <a:r>
              <a:rPr lang="ru-RU" altLang="en-US"/>
              <a:t> </a:t>
            </a: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Что включают в себя требования к результатам общего образования, структурированные по его ключевым задачам, согласно концепции федеральных государственных образовательных стандартов общего образования?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Какие последствия может повлечь за собой нарушение антидопинговых правил согласно Всемирному антидопинговому кодексу (WADA)?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Определите, какие принципы физической культуры?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Большой тренировочный период, включающий развитие, стабилизацию и временную утрату спортивной формы, а также законченный ряд периодов, этапов,называется …?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Определите, какому виду адаптивной физической культуры соответствуют эти описания и внесите правильный ответ в таблицу.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Подробно опишите необходимые меры безопасности для проведения урока на открытой спортивной площадке (на стадионе) в следующих условиях: температура воздуха +6°С, скорость ветра 2 м/с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Среди понятий «образование», «содержание образования», «учебный план», «образовательная область» наиболее масштабным является понятие…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Распределите виды спорта по биомеханической классификации структуры движений.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ru-RU" altLang="en-US" sz="2665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Задания направлены на выявление уровня сформированности методической компетентности учителя.(7 заданий)</a:t>
            </a:r>
            <a:endParaRPr lang="ru-RU" altLang="en-US" sz="2665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614805"/>
            <a:ext cx="10745470" cy="4562475"/>
          </a:xfrm>
        </p:spPr>
        <p:txBody>
          <a:bodyPr vert="horz">
            <a:normAutofit fontScale="90000" lnSpcReduction="10000"/>
          </a:bodyPr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Выберите предметные результаты освоения содержания, планируемые по разделу «Физическое совершенствование» для среднего общего образования: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Планирование предметных результатов согласно ФГОС среднего общего образования, как и в основном общем образовании, предполагает дифференциацию по двум группам результатов: «Выпускник научится» и «Выпускник получит возможность научиться».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 классе учатся дети с различными нозологиями. Какими рекомендациями Вы будете руководствоваться при организации изучения новой темы в таком классе, чтобы каждый ученик мог воспринимать ее максимально эффективно?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Что означает понятие «универсальные учебные действия»?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59865"/>
          </a:xfrm>
        </p:spPr>
        <p:txBody>
          <a:bodyPr>
            <a:normAutofit fontScale="90000"/>
          </a:bodyPr>
          <a:p>
            <a: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Задания направлены на выявление уровня сформированности психолого-педагогической  </a:t>
            </a:r>
            <a:r>
              <a:rPr lang="ru-RU" altLang="en-US" sz="2665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  <a:sym typeface="+mn-ea"/>
              </a:rPr>
              <a:t>компетентности учителя.</a:t>
            </a:r>
            <a: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(5 заданий)</a:t>
            </a:r>
            <a:b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</a:br>
            <a:endParaRPr lang="ru-RU" altLang="en-US" sz="2665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Ситуация. Дежурство. Заканчивая последний урок, педагог просит дежурных остаться иубрать класс (аудиторию). Дежурные отказываются под предлогом занятости сразу после уроков на тренировке. Педагог настаивает. Назревает конфликт. Что делать?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 каком возрасте согласно возрастной периодизации психического развития Д. Б. Эльконина познание системы отношений в разных ситуациях является ведущей деятельностью?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Задания направлены на выявление уровня сформированности коммуникативной </a:t>
            </a:r>
            <a:r>
              <a:rPr lang="ru-RU" altLang="en-US" sz="2665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  <a:sym typeface="+mn-ea"/>
              </a:rPr>
              <a:t>компетентности учителя.</a:t>
            </a:r>
            <a: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(3 задания)</a:t>
            </a:r>
            <a:br>
              <a:rPr lang="ru-RU" altLang="en-US" sz="2665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</a:br>
            <a:endParaRPr lang="ru-RU" altLang="en-US" sz="2665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605915"/>
            <a:ext cx="10515600" cy="4571365"/>
          </a:xfrm>
        </p:spPr>
        <p:txBody>
          <a:bodyPr vert="horz"/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Коммуникационное взаимодействие между индивидами без использования слов (передача информации или влияние друг на друга через интонации, жесты, мимику, пантомимику), представленных в прямой или какой-либо знаковой форме, называется?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 чем заключается регулятивная функция педагогического общения?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1135"/>
          </a:xfrm>
        </p:spPr>
        <p:txBody>
          <a:bodyPr>
            <a:normAutofit fontScale="90000"/>
          </a:bodyPr>
          <a:p>
            <a:pPr algn="ctr"/>
            <a: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Методические рекомендации</a:t>
            </a:r>
            <a:b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«Диагностика профессиональных дефицитов </a:t>
            </a:r>
            <a:b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как средство построения</a:t>
            </a:r>
            <a:b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</a:br>
            <a:r>
              <a:rPr lang="ru-RU" altLang="en-US" sz="311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индивидуального образовательного маршрута»</a:t>
            </a:r>
            <a:endParaRPr lang="ru-RU" altLang="en-US" sz="3110" b="1">
              <a:solidFill>
                <a:srgbClr val="C00000"/>
              </a:soli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371090"/>
            <a:ext cx="10515600" cy="3806190"/>
          </a:xfrm>
        </p:spPr>
        <p:txBody>
          <a:bodyPr vert="horz"/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Диагностика профессиональных компетенций – процедура выявления степени развития профессиональных компетенций педагогических работников.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Профессиональные дефициты – осознанные или неосознанные недостатки (ограничения) в профессиональной компетентности, которые препятствуют реализации профессиональных действий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4716</Words>
  <Application>WPS Presentation</Application>
  <PresentationFormat>Widescreen</PresentationFormat>
  <Paragraphs>87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Arial Black</vt:lpstr>
      <vt:lpstr>Bahnschrift</vt:lpstr>
      <vt:lpstr>Bahnschrift Light</vt:lpstr>
      <vt:lpstr>Impact</vt:lpstr>
      <vt:lpstr>Georgia</vt:lpstr>
      <vt:lpstr>Franklin Gothic Medium</vt:lpstr>
      <vt:lpstr>Microsoft YaHei UI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РМО  учителей физической культуры</dc:title>
  <dc:creator/>
  <cp:lastModifiedBy>user</cp:lastModifiedBy>
  <cp:revision>1</cp:revision>
  <dcterms:created xsi:type="dcterms:W3CDTF">2023-08-27T18:34:26Z</dcterms:created>
  <dcterms:modified xsi:type="dcterms:W3CDTF">2023-08-27T18:34:26Z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4223B61F50024B63B2A2F2579A48CDFA</vt:lpwstr>
  </property>
  <property fmtid="{D5CDD505-2E9C-101B-9397-08002B2CF9AE}" pid="3" name="KSOProductBuildVer">
    <vt:lpwstr>1049-11.2.0.11537</vt:lpwstr>
  </property>
</Properties>
</file>